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96" r:id="rId1"/>
  </p:sldMasterIdLst>
  <p:sldIdLst>
    <p:sldId id="256" r:id="rId2"/>
    <p:sldId id="284" r:id="rId3"/>
    <p:sldId id="285" r:id="rId4"/>
    <p:sldId id="281" r:id="rId5"/>
    <p:sldId id="286" r:id="rId6"/>
  </p:sldIdLst>
  <p:sldSz cx="12192000" cy="6858000"/>
  <p:notesSz cx="6858000" cy="9144000"/>
  <p:embeddedFontLst>
    <p:embeddedFont>
      <p:font typeface="BPG Nateli Mtavruli" panose="02000503000000020002" pitchFamily="2" charset="0"/>
      <p:regular r:id="rId7"/>
    </p:embeddedFont>
    <p:embeddedFont>
      <p:font typeface="Century Gothic" panose="020B0502020202020204" pitchFamily="34" charset="0"/>
      <p:regular r:id="rId8"/>
      <p:bold r:id="rId9"/>
      <p:italic r:id="rId10"/>
      <p:boldItalic r:id="rId11"/>
    </p:embeddedFont>
    <p:embeddedFont>
      <p:font typeface="Wingdings 3" panose="05040102010807070707" pitchFamily="18" charset="2"/>
      <p:regular r:id="rId12"/>
    </p:embeddedFont>
    <p:embeddedFont>
      <p:font typeface="Sylfaen" panose="010A0502050306030303" pitchFamily="18" charset="0"/>
      <p:regular r:id="rId13"/>
    </p:embeddedFont>
    <p:embeddedFont>
      <p:font typeface="Trebuchet MS" panose="020B060302020202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52EB03B-EC74-476E-A0B2-0FBDA33EC6CC}">
          <p14:sldIdLst>
            <p14:sldId id="256"/>
          </p14:sldIdLst>
        </p14:section>
        <p14:section name="ეთერები" id="{2033E277-6EE2-4C0E-A191-189E0C5D88F1}">
          <p14:sldIdLst>
            <p14:sldId id="284"/>
            <p14:sldId id="285"/>
            <p14:sldId id="281"/>
            <p14:sldId id="2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DCCC"/>
    <a:srgbClr val="FFFFC8"/>
    <a:srgbClr val="FFFFAA"/>
    <a:srgbClr val="FFFF96"/>
    <a:srgbClr val="FFFF00"/>
    <a:srgbClr val="DCF4CC"/>
    <a:srgbClr val="C9EEB0"/>
    <a:srgbClr val="94DE61"/>
    <a:srgbClr val="66CCFF"/>
    <a:srgbClr val="DFD9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63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546" y="102"/>
      </p:cViewPr>
      <p:guideLst>
        <p:guide orient="horz" pos="2136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983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72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6198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429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3255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590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71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34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0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0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85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47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082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2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19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41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1DE8D-57A9-48B6-892A-F488B8023362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DE2D7A0-C77C-47DC-8F61-020B658A97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67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2500783"/>
            <a:ext cx="11217275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91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07"/>
          <a:stretch/>
        </p:blipFill>
        <p:spPr bwMode="auto">
          <a:xfrm>
            <a:off x="4404220" y="3521821"/>
            <a:ext cx="2578348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491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85218" y="4252178"/>
            <a:ext cx="1291506" cy="446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2522136" y="1261068"/>
            <a:ext cx="500832" cy="803869"/>
            <a:chOff x="2522136" y="1261068"/>
            <a:chExt cx="500832" cy="803869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2763297" y="1261068"/>
              <a:ext cx="0" cy="49237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2527160" y="1758462"/>
              <a:ext cx="236137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522136" y="1753438"/>
              <a:ext cx="0" cy="30647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2527160" y="2059912"/>
              <a:ext cx="495808" cy="5025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3022968" y="1261068"/>
              <a:ext cx="0" cy="798844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2763298" y="1261068"/>
              <a:ext cx="259670" cy="0"/>
            </a:xfrm>
            <a:prstGeom prst="line">
              <a:avLst/>
            </a:prstGeom>
            <a:ln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Arrow Connector 29"/>
          <p:cNvCxnSpPr/>
          <p:nvPr/>
        </p:nvCxnSpPr>
        <p:spPr>
          <a:xfrm>
            <a:off x="3388966" y="1657094"/>
            <a:ext cx="8826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021310" y="1906675"/>
            <a:ext cx="24436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200" b="1" dirty="0" smtClean="0">
                <a:solidFill>
                  <a:schemeClr val="accent1">
                    <a:lumMod val="75000"/>
                  </a:schemeClr>
                </a:solidFill>
                <a:latin typeface="BPG Nateli Mtavruli" panose="02000503000000020002" pitchFamily="2" charset="0"/>
              </a:rPr>
              <a:t>მარტივი ეთერი:</a:t>
            </a:r>
          </a:p>
        </p:txBody>
      </p:sp>
      <p:sp>
        <p:nvSpPr>
          <p:cNvPr id="2" name="Rectangle 1"/>
          <p:cNvSpPr/>
          <p:nvPr/>
        </p:nvSpPr>
        <p:spPr>
          <a:xfrm>
            <a:off x="5021310" y="906460"/>
            <a:ext cx="21547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err="1"/>
              <a:t>დიეთილის</a:t>
            </a:r>
            <a:r>
              <a:rPr lang="ka-GE" dirty="0"/>
              <a:t> ეთერი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31038" y="2411946"/>
            <a:ext cx="1242648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R―O―</a:t>
            </a:r>
            <a:r>
              <a:rPr lang="en-US" sz="23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</a:t>
            </a:r>
            <a:endParaRPr lang="en-US" sz="23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4444871" y="4495943"/>
            <a:ext cx="8826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295386" y="5471889"/>
            <a:ext cx="24436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200" b="1" dirty="0" smtClean="0">
                <a:solidFill>
                  <a:schemeClr val="accent1">
                    <a:lumMod val="75000"/>
                  </a:schemeClr>
                </a:solidFill>
                <a:latin typeface="BPG Nateli Mtavruli" panose="02000503000000020002" pitchFamily="2" charset="0"/>
              </a:rPr>
              <a:t>რთული ეთერი: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317541" y="3237351"/>
            <a:ext cx="31518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err="1" smtClean="0"/>
              <a:t>ეთილგოგირდმჟავის</a:t>
            </a:r>
            <a:r>
              <a:rPr lang="ka-GE" dirty="0" smtClean="0"/>
              <a:t> ეთერი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6605114" y="5977160"/>
            <a:ext cx="1351652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R―O―R</a:t>
            </a:r>
            <a:r>
              <a:rPr lang="en-US" sz="2300" baseline="30000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1</a:t>
            </a:r>
            <a:endParaRPr lang="en-US" sz="2300" baseline="30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16" y="147588"/>
            <a:ext cx="9650804" cy="749873"/>
          </a:xfrm>
          <a:prstGeom prst="rect">
            <a:avLst/>
          </a:prstGeom>
        </p:spPr>
      </p:pic>
      <p:sp>
        <p:nvSpPr>
          <p:cNvPr id="84" name="Rectangle 83"/>
          <p:cNvSpPr/>
          <p:nvPr/>
        </p:nvSpPr>
        <p:spPr>
          <a:xfrm>
            <a:off x="1307541" y="2112918"/>
            <a:ext cx="1864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ეთილის სპირტი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179442" y="817581"/>
            <a:ext cx="2090255" cy="2197169"/>
          </a:xfrm>
          <a:prstGeom prst="rect">
            <a:avLst/>
          </a:prstGeom>
          <a:solidFill>
            <a:srgbClr val="DCF4CC"/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Rectangle 59"/>
          <p:cNvSpPr/>
          <p:nvPr/>
        </p:nvSpPr>
        <p:spPr>
          <a:xfrm>
            <a:off x="4365292" y="806941"/>
            <a:ext cx="3099663" cy="2197169"/>
          </a:xfrm>
          <a:prstGeom prst="rect">
            <a:avLst/>
          </a:prstGeom>
          <a:solidFill>
            <a:srgbClr val="FFFFC8"/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Rectangle 60"/>
          <p:cNvSpPr/>
          <p:nvPr/>
        </p:nvSpPr>
        <p:spPr>
          <a:xfrm>
            <a:off x="7804378" y="806941"/>
            <a:ext cx="1041874" cy="2197169"/>
          </a:xfrm>
          <a:prstGeom prst="rect">
            <a:avLst/>
          </a:prstGeom>
          <a:solidFill>
            <a:srgbClr val="66CCFF">
              <a:alpha val="25098"/>
            </a:srgbClr>
          </a:solidFill>
          <a:ln w="127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Rectangle 30"/>
          <p:cNvSpPr/>
          <p:nvPr/>
        </p:nvSpPr>
        <p:spPr>
          <a:xfrm>
            <a:off x="4368595" y="1370626"/>
            <a:ext cx="44101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latin typeface="Century Gothic" panose="020B0502020202020204" pitchFamily="34" charset="0"/>
              </a:rPr>
              <a:t>CH</a:t>
            </a:r>
            <a:r>
              <a:rPr lang="en-US" sz="2300" baseline="-25000" dirty="0" smtClean="0">
                <a:latin typeface="Century Gothic" panose="020B0502020202020204" pitchFamily="34" charset="0"/>
              </a:rPr>
              <a:t>3</a:t>
            </a:r>
            <a:r>
              <a:rPr lang="en-US" sz="2300" dirty="0" smtClean="0">
                <a:latin typeface="Century Gothic" panose="020B0502020202020204" pitchFamily="34" charset="0"/>
              </a:rPr>
              <a:t>CH</a:t>
            </a:r>
            <a:r>
              <a:rPr lang="en-US" sz="2300" baseline="-25000" dirty="0" smtClean="0">
                <a:latin typeface="Century Gothic" panose="020B0502020202020204" pitchFamily="34" charset="0"/>
              </a:rPr>
              <a:t>2</a:t>
            </a:r>
            <a:r>
              <a:rPr lang="en-US" sz="2400" dirty="0" smtClean="0">
                <a:latin typeface="Century Gothic" panose="020B0502020202020204" pitchFamily="34" charset="0"/>
              </a:rPr>
              <a:t>―</a:t>
            </a:r>
            <a:r>
              <a:rPr lang="en-US" sz="2300" dirty="0" smtClean="0">
                <a:latin typeface="Century Gothic" panose="020B0502020202020204" pitchFamily="34" charset="0"/>
              </a:rPr>
              <a:t>O</a:t>
            </a:r>
            <a:r>
              <a:rPr lang="en-US" sz="2400" dirty="0" smtClean="0">
                <a:latin typeface="Century Gothic" panose="020B0502020202020204" pitchFamily="34" charset="0"/>
              </a:rPr>
              <a:t>―</a:t>
            </a:r>
            <a:r>
              <a:rPr lang="en-US" sz="2300" dirty="0" smtClean="0">
                <a:latin typeface="Century Gothic" panose="020B0502020202020204" pitchFamily="34" charset="0"/>
              </a:rPr>
              <a:t>CH</a:t>
            </a:r>
            <a:r>
              <a:rPr lang="en-US" sz="2300" baseline="-25000" dirty="0" smtClean="0">
                <a:latin typeface="Century Gothic" panose="020B0502020202020204" pitchFamily="34" charset="0"/>
              </a:rPr>
              <a:t>2</a:t>
            </a:r>
            <a:r>
              <a:rPr lang="en-US" sz="2300" dirty="0" smtClean="0">
                <a:latin typeface="Century Gothic" panose="020B0502020202020204" pitchFamily="34" charset="0"/>
              </a:rPr>
              <a:t>CH</a:t>
            </a:r>
            <a:r>
              <a:rPr lang="en-US" sz="2300" baseline="-25000" dirty="0" smtClean="0">
                <a:latin typeface="Century Gothic" panose="020B0502020202020204" pitchFamily="34" charset="0"/>
              </a:rPr>
              <a:t>3    </a:t>
            </a:r>
            <a:r>
              <a:rPr lang="en-US" sz="2300" dirty="0" smtClean="0">
                <a:latin typeface="Century Gothic" panose="020B0502020202020204" pitchFamily="34" charset="0"/>
              </a:rPr>
              <a:t>+   HOH</a:t>
            </a:r>
            <a:endParaRPr lang="en-US" sz="2300" dirty="0"/>
          </a:p>
        </p:txBody>
      </p:sp>
      <p:pic>
        <p:nvPicPr>
          <p:cNvPr id="65" name="Picture 6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1998" y="2350814"/>
            <a:ext cx="2493480" cy="749873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5074" y="2351533"/>
            <a:ext cx="3103133" cy="755970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4155" y="2429001"/>
            <a:ext cx="1188823" cy="542591"/>
          </a:xfrm>
          <a:prstGeom prst="rect">
            <a:avLst/>
          </a:prstGeom>
        </p:spPr>
      </p:pic>
      <p:sp>
        <p:nvSpPr>
          <p:cNvPr id="81" name="Rectangle 80"/>
          <p:cNvSpPr/>
          <p:nvPr/>
        </p:nvSpPr>
        <p:spPr>
          <a:xfrm>
            <a:off x="135916" y="4796016"/>
            <a:ext cx="1864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ეთილის სპირტი</a:t>
            </a:r>
            <a:endParaRPr lang="en-US" dirty="0"/>
          </a:p>
        </p:txBody>
      </p:sp>
      <p:sp>
        <p:nvSpPr>
          <p:cNvPr id="82" name="Rectangle 81"/>
          <p:cNvSpPr/>
          <p:nvPr/>
        </p:nvSpPr>
        <p:spPr>
          <a:xfrm>
            <a:off x="2384405" y="5320554"/>
            <a:ext cx="1622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გოგირდმჟავა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337266" y="1210818"/>
            <a:ext cx="1745991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latin typeface="Century Gothic" panose="020B0502020202020204" pitchFamily="34" charset="0"/>
              </a:rPr>
              <a:t>CH</a:t>
            </a:r>
            <a:r>
              <a:rPr lang="en-US" sz="2300" baseline="-25000" dirty="0" smtClean="0">
                <a:latin typeface="Century Gothic" panose="020B0502020202020204" pitchFamily="34" charset="0"/>
              </a:rPr>
              <a:t>3</a:t>
            </a:r>
            <a:r>
              <a:rPr lang="en-US" sz="2300" dirty="0" smtClean="0">
                <a:latin typeface="Century Gothic" panose="020B0502020202020204" pitchFamily="34" charset="0"/>
              </a:rPr>
              <a:t>CH</a:t>
            </a:r>
            <a:r>
              <a:rPr lang="en-US" sz="2300" baseline="-25000" dirty="0" smtClean="0">
                <a:latin typeface="Century Gothic" panose="020B0502020202020204" pitchFamily="34" charset="0"/>
              </a:rPr>
              <a:t>2</a:t>
            </a:r>
            <a:r>
              <a:rPr lang="en-US" sz="2300" dirty="0" smtClean="0">
                <a:latin typeface="Century Gothic" panose="020B0502020202020204" pitchFamily="34" charset="0"/>
              </a:rPr>
              <a:t>OH</a:t>
            </a:r>
            <a:endParaRPr lang="en-US" sz="2300" dirty="0"/>
          </a:p>
        </p:txBody>
      </p:sp>
      <p:sp>
        <p:nvSpPr>
          <p:cNvPr id="7" name="Rectangle 6"/>
          <p:cNvSpPr/>
          <p:nvPr/>
        </p:nvSpPr>
        <p:spPr>
          <a:xfrm>
            <a:off x="1337265" y="1688613"/>
            <a:ext cx="1745991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latin typeface="Century Gothic" panose="020B0502020202020204" pitchFamily="34" charset="0"/>
              </a:rPr>
              <a:t>CH</a:t>
            </a:r>
            <a:r>
              <a:rPr lang="en-US" sz="2300" baseline="-25000" dirty="0" smtClean="0">
                <a:latin typeface="Century Gothic" panose="020B0502020202020204" pitchFamily="34" charset="0"/>
              </a:rPr>
              <a:t>3</a:t>
            </a:r>
            <a:r>
              <a:rPr lang="en-US" sz="2300" dirty="0" smtClean="0">
                <a:latin typeface="Century Gothic" panose="020B0502020202020204" pitchFamily="34" charset="0"/>
              </a:rPr>
              <a:t>CH</a:t>
            </a:r>
            <a:r>
              <a:rPr lang="en-US" sz="2300" baseline="-25000" dirty="0" smtClean="0">
                <a:latin typeface="Century Gothic" panose="020B0502020202020204" pitchFamily="34" charset="0"/>
              </a:rPr>
              <a:t>2</a:t>
            </a:r>
            <a:r>
              <a:rPr lang="en-US" sz="2300" dirty="0" smtClean="0">
                <a:latin typeface="Century Gothic" panose="020B0502020202020204" pitchFamily="34" charset="0"/>
              </a:rPr>
              <a:t>OH</a:t>
            </a:r>
            <a:endParaRPr lang="en-US" sz="2300" dirty="0"/>
          </a:p>
        </p:txBody>
      </p:sp>
      <p:sp>
        <p:nvSpPr>
          <p:cNvPr id="70" name="Rectangle 69"/>
          <p:cNvSpPr/>
          <p:nvPr/>
        </p:nvSpPr>
        <p:spPr>
          <a:xfrm>
            <a:off x="1184344" y="812766"/>
            <a:ext cx="4480960" cy="219716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Rectangle 71"/>
          <p:cNvSpPr/>
          <p:nvPr/>
        </p:nvSpPr>
        <p:spPr>
          <a:xfrm>
            <a:off x="120006" y="3606683"/>
            <a:ext cx="1831772" cy="2197169"/>
          </a:xfrm>
          <a:prstGeom prst="rect">
            <a:avLst/>
          </a:prstGeom>
          <a:solidFill>
            <a:srgbClr val="DCF4CC"/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Rectangle 16"/>
          <p:cNvSpPr/>
          <p:nvPr/>
        </p:nvSpPr>
        <p:spPr>
          <a:xfrm>
            <a:off x="152585" y="4252178"/>
            <a:ext cx="1745991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latin typeface="Century Gothic" panose="020B0502020202020204" pitchFamily="34" charset="0"/>
              </a:rPr>
              <a:t>CH</a:t>
            </a:r>
            <a:r>
              <a:rPr lang="en-US" sz="2300" baseline="-25000" dirty="0" smtClean="0">
                <a:latin typeface="Century Gothic" panose="020B0502020202020204" pitchFamily="34" charset="0"/>
              </a:rPr>
              <a:t>3</a:t>
            </a:r>
            <a:r>
              <a:rPr lang="en-US" sz="2300" dirty="0" smtClean="0">
                <a:latin typeface="Century Gothic" panose="020B0502020202020204" pitchFamily="34" charset="0"/>
              </a:rPr>
              <a:t>CH</a:t>
            </a:r>
            <a:r>
              <a:rPr lang="en-US" sz="2300" baseline="-25000" dirty="0" smtClean="0">
                <a:latin typeface="Century Gothic" panose="020B0502020202020204" pitchFamily="34" charset="0"/>
              </a:rPr>
              <a:t>2</a:t>
            </a:r>
            <a:r>
              <a:rPr lang="en-US" sz="2300" dirty="0" smtClean="0">
                <a:latin typeface="Century Gothic" panose="020B0502020202020204" pitchFamily="34" charset="0"/>
              </a:rPr>
              <a:t>OH</a:t>
            </a:r>
            <a:endParaRPr lang="en-US" sz="2300" dirty="0"/>
          </a:p>
        </p:txBody>
      </p:sp>
      <p:sp>
        <p:nvSpPr>
          <p:cNvPr id="74" name="Rectangle 73"/>
          <p:cNvSpPr/>
          <p:nvPr/>
        </p:nvSpPr>
        <p:spPr>
          <a:xfrm>
            <a:off x="2353811" y="3597293"/>
            <a:ext cx="1622298" cy="2197169"/>
          </a:xfrm>
          <a:prstGeom prst="rect">
            <a:avLst/>
          </a:prstGeom>
          <a:solidFill>
            <a:srgbClr val="F4DCCC"/>
          </a:solidFill>
          <a:ln w="127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" name="Group 12"/>
          <p:cNvGrpSpPr/>
          <p:nvPr/>
        </p:nvGrpSpPr>
        <p:grpSpPr>
          <a:xfrm>
            <a:off x="2324849" y="3625744"/>
            <a:ext cx="1691489" cy="1716496"/>
            <a:chOff x="3509529" y="3682495"/>
            <a:chExt cx="1691489" cy="1716496"/>
          </a:xfrm>
        </p:grpSpPr>
        <p:sp>
          <p:nvSpPr>
            <p:cNvPr id="6" name="Rectangle 5"/>
            <p:cNvSpPr/>
            <p:nvPr/>
          </p:nvSpPr>
          <p:spPr>
            <a:xfrm>
              <a:off x="3509529" y="4313265"/>
              <a:ext cx="1691489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HO―S―OH</a:t>
              </a:r>
              <a:endParaRPr lang="en-US" sz="2300" dirty="0">
                <a:latin typeface="Century Gothic" panose="020B0502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165600" y="4020963"/>
              <a:ext cx="36740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entury Gothic" panose="020B0502020202020204" pitchFamily="34" charset="0"/>
                </a:rPr>
                <a:t>║</a:t>
              </a:r>
              <a:endParaRPr lang="en-US" sz="20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136261" y="3682495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4165600" y="4646957"/>
              <a:ext cx="36740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 smtClean="0">
                  <a:latin typeface="Century Gothic" panose="020B0502020202020204" pitchFamily="34" charset="0"/>
                </a:rPr>
                <a:t>║</a:t>
              </a:r>
              <a:endParaRPr lang="en-US" sz="2000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136261" y="4952715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1951777" y="4254183"/>
            <a:ext cx="444352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>
                <a:latin typeface="Century Gothic" panose="020B0502020202020204" pitchFamily="34" charset="0"/>
              </a:rPr>
              <a:t>+ </a:t>
            </a:r>
            <a:endParaRPr lang="en-US" sz="2300" dirty="0"/>
          </a:p>
        </p:txBody>
      </p:sp>
      <p:pic>
        <p:nvPicPr>
          <p:cNvPr id="73" name="Picture 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3984" y="5205111"/>
            <a:ext cx="2493480" cy="749873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68245" y="5217694"/>
            <a:ext cx="1621677" cy="755970"/>
          </a:xfrm>
          <a:prstGeom prst="rect">
            <a:avLst/>
          </a:prstGeom>
        </p:spPr>
      </p:pic>
      <p:sp>
        <p:nvSpPr>
          <p:cNvPr id="83" name="Rectangle 82"/>
          <p:cNvSpPr/>
          <p:nvPr/>
        </p:nvSpPr>
        <p:spPr>
          <a:xfrm>
            <a:off x="6295386" y="3204827"/>
            <a:ext cx="3193171" cy="401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Rectangle 76"/>
          <p:cNvSpPr/>
          <p:nvPr/>
        </p:nvSpPr>
        <p:spPr>
          <a:xfrm>
            <a:off x="5564354" y="3606683"/>
            <a:ext cx="3513385" cy="2197169"/>
          </a:xfrm>
          <a:prstGeom prst="rect">
            <a:avLst/>
          </a:prstGeom>
          <a:solidFill>
            <a:srgbClr val="FFFFC8"/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5" name="Group 14"/>
          <p:cNvGrpSpPr/>
          <p:nvPr/>
        </p:nvGrpSpPr>
        <p:grpSpPr>
          <a:xfrm>
            <a:off x="5550541" y="3622115"/>
            <a:ext cx="3176081" cy="1716496"/>
            <a:chOff x="3516899" y="5690543"/>
            <a:chExt cx="2608154" cy="1716496"/>
          </a:xfrm>
        </p:grpSpPr>
        <p:sp>
          <p:nvSpPr>
            <p:cNvPr id="41" name="Rectangle 40"/>
            <p:cNvSpPr/>
            <p:nvPr/>
          </p:nvSpPr>
          <p:spPr>
            <a:xfrm>
              <a:off x="3516899" y="6334644"/>
              <a:ext cx="1462788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3</a:t>
              </a:r>
              <a:r>
                <a:rPr lang="en-US" sz="2300" dirty="0" smtClean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 smtClean="0">
                  <a:latin typeface="Century Gothic" panose="020B0502020202020204" pitchFamily="34" charset="0"/>
                </a:rPr>
                <a:t>2</a:t>
              </a:r>
              <a:r>
                <a:rPr lang="en-US" sz="2300" dirty="0" smtClean="0">
                  <a:latin typeface="Century Gothic" panose="020B0502020202020204" pitchFamily="34" charset="0"/>
                </a:rPr>
                <a:t>―</a:t>
              </a:r>
              <a:r>
                <a:rPr lang="ka-GE" sz="2300" dirty="0" smtClean="0">
                  <a:latin typeface="Century Gothic" panose="020B0502020202020204" pitchFamily="34" charset="0"/>
                </a:rPr>
                <a:t> </a:t>
              </a:r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4892023" y="5690543"/>
              <a:ext cx="1233030" cy="1716496"/>
              <a:chOff x="3958941" y="3682495"/>
              <a:chExt cx="1233030" cy="1716496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3958941" y="4309982"/>
                <a:ext cx="1233030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―S―OH</a:t>
                </a:r>
                <a:endParaRPr lang="en-US" sz="23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4129412" y="4020963"/>
                <a:ext cx="36740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smtClean="0">
                    <a:latin typeface="Century Gothic" panose="020B0502020202020204" pitchFamily="34" charset="0"/>
                  </a:rPr>
                  <a:t>║</a:t>
                </a:r>
                <a:endParaRPr lang="en-US" sz="2000" dirty="0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4100073" y="3682495"/>
                <a:ext cx="441146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300" dirty="0">
                    <a:latin typeface="Century Gothic" panose="020B0502020202020204" pitchFamily="34" charset="0"/>
                  </a:rPr>
                  <a:t>O</a:t>
                </a:r>
                <a:endParaRPr lang="en-US" sz="2300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4129412" y="4646957"/>
                <a:ext cx="36740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dirty="0" smtClean="0">
                    <a:latin typeface="Century Gothic" panose="020B0502020202020204" pitchFamily="34" charset="0"/>
                  </a:rPr>
                  <a:t>║</a:t>
                </a:r>
                <a:endParaRPr lang="en-US" sz="2000" dirty="0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4100073" y="4952715"/>
                <a:ext cx="441146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300" dirty="0">
                    <a:latin typeface="Century Gothic" panose="020B0502020202020204" pitchFamily="34" charset="0"/>
                  </a:rPr>
                  <a:t>O</a:t>
                </a:r>
                <a:endParaRPr lang="en-US" sz="2300" dirty="0"/>
              </a:p>
            </p:txBody>
          </p:sp>
        </p:grpSp>
      </p:grpSp>
      <p:pic>
        <p:nvPicPr>
          <p:cNvPr id="78" name="Picture 7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75644" y="5223343"/>
            <a:ext cx="3103133" cy="755970"/>
          </a:xfrm>
          <a:prstGeom prst="rect">
            <a:avLst/>
          </a:prstGeom>
        </p:spPr>
      </p:pic>
      <p:sp>
        <p:nvSpPr>
          <p:cNvPr id="79" name="Rectangle 78"/>
          <p:cNvSpPr/>
          <p:nvPr/>
        </p:nvSpPr>
        <p:spPr>
          <a:xfrm>
            <a:off x="9308072" y="3611165"/>
            <a:ext cx="1041874" cy="2197169"/>
          </a:xfrm>
          <a:prstGeom prst="rect">
            <a:avLst/>
          </a:prstGeom>
          <a:solidFill>
            <a:srgbClr val="66CCFF">
              <a:alpha val="25098"/>
            </a:srgbClr>
          </a:solidFill>
          <a:ln w="127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Rectangle 33"/>
          <p:cNvSpPr/>
          <p:nvPr/>
        </p:nvSpPr>
        <p:spPr>
          <a:xfrm>
            <a:off x="8979486" y="4256514"/>
            <a:ext cx="1268296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latin typeface="Century Gothic" panose="020B0502020202020204" pitchFamily="34" charset="0"/>
              </a:rPr>
              <a:t>+   HOH</a:t>
            </a:r>
            <a:endParaRPr lang="en-US" sz="2300" dirty="0"/>
          </a:p>
        </p:txBody>
      </p:sp>
      <p:pic>
        <p:nvPicPr>
          <p:cNvPr id="80" name="Picture 7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30930" y="5331383"/>
            <a:ext cx="1188823" cy="542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85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2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3.7037E-6 L 0.26159 -0.00046 " pathEditMode="relative" rAng="0" ptsTypes="AA">
                                      <p:cBhvr>
                                        <p:cTn id="7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73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35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7" dur="25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35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9" dur="2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2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9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5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0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2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000"/>
                            </p:stCondLst>
                            <p:childTnLst>
                              <p:par>
                                <p:cTn id="237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3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8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3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2" grpId="0"/>
      <p:bldP spid="2" grpId="0"/>
      <p:bldP spid="3" grpId="0"/>
      <p:bldP spid="35" grpId="0"/>
      <p:bldP spid="36" grpId="0"/>
      <p:bldP spid="37" grpId="0"/>
      <p:bldP spid="84" grpId="0"/>
      <p:bldP spid="28" grpId="0" animBg="1"/>
      <p:bldP spid="28" grpId="1" animBg="1"/>
      <p:bldP spid="60" grpId="0" animBg="1"/>
      <p:bldP spid="60" grpId="1" animBg="1"/>
      <p:bldP spid="61" grpId="0" animBg="1"/>
      <p:bldP spid="61" grpId="1" animBg="1"/>
      <p:bldP spid="31" grpId="0"/>
      <p:bldP spid="81" grpId="0"/>
      <p:bldP spid="82" grpId="0"/>
      <p:bldP spid="5" grpId="0"/>
      <p:bldP spid="7" grpId="0"/>
      <p:bldP spid="70" grpId="0" animBg="1"/>
      <p:bldP spid="70" grpId="1" animBg="1"/>
      <p:bldP spid="70" grpId="2" animBg="1"/>
      <p:bldP spid="72" grpId="0" animBg="1"/>
      <p:bldP spid="72" grpId="1" animBg="1"/>
      <p:bldP spid="17" grpId="0"/>
      <p:bldP spid="74" grpId="0" animBg="1"/>
      <p:bldP spid="74" grpId="1" animBg="1"/>
      <p:bldP spid="11" grpId="0"/>
      <p:bldP spid="83" grpId="0" animBg="1"/>
      <p:bldP spid="83" grpId="1" animBg="1"/>
      <p:bldP spid="77" grpId="0" animBg="1"/>
      <p:bldP spid="77" grpId="1" animBg="1"/>
      <p:bldP spid="79" grpId="0" animBg="1"/>
      <p:bldP spid="79" grpId="1" animBg="1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125045" y="2818723"/>
            <a:ext cx="1291506" cy="446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6514310" y="3621802"/>
            <a:ext cx="24436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200" b="1" dirty="0" smtClean="0">
                <a:solidFill>
                  <a:schemeClr val="accent1">
                    <a:lumMod val="75000"/>
                  </a:schemeClr>
                </a:solidFill>
                <a:latin typeface="BPG Nateli Mtavruli" panose="02000503000000020002" pitchFamily="2" charset="0"/>
              </a:rPr>
              <a:t>რთული ეთერი: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434736" y="1584821"/>
            <a:ext cx="27190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err="1" smtClean="0"/>
              <a:t>ეთილძმარმჟავას</a:t>
            </a:r>
            <a:r>
              <a:rPr lang="ka-GE" dirty="0" smtClean="0"/>
              <a:t> ეთერი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6996307" y="4219837"/>
            <a:ext cx="1351652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R―O―R</a:t>
            </a:r>
            <a:r>
              <a:rPr lang="en-US" sz="2300" baseline="30000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1</a:t>
            </a:r>
            <a:endParaRPr lang="en-US" sz="2300" baseline="30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53504" y="2820728"/>
            <a:ext cx="444352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>
                <a:latin typeface="Century Gothic" panose="020B0502020202020204" pitchFamily="34" charset="0"/>
              </a:rPr>
              <a:t>+ </a:t>
            </a:r>
            <a:endParaRPr lang="en-US" sz="2300" dirty="0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83" y="134897"/>
            <a:ext cx="9650804" cy="749873"/>
          </a:xfrm>
          <a:prstGeom prst="rect">
            <a:avLst/>
          </a:prstGeom>
        </p:spPr>
      </p:pic>
      <p:sp>
        <p:nvSpPr>
          <p:cNvPr id="39" name="Rectangle 38"/>
          <p:cNvSpPr/>
          <p:nvPr/>
        </p:nvSpPr>
        <p:spPr>
          <a:xfrm>
            <a:off x="692412" y="3346514"/>
            <a:ext cx="18646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ეთილის სპირტი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3263282" y="3346514"/>
            <a:ext cx="1237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ძმარმჟავა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654205" y="1960599"/>
            <a:ext cx="1831772" cy="2197169"/>
          </a:xfrm>
          <a:prstGeom prst="rect">
            <a:avLst/>
          </a:prstGeom>
          <a:solidFill>
            <a:srgbClr val="DCF4CC"/>
          </a:solidFill>
          <a:ln w="127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Rectangle 42"/>
          <p:cNvSpPr/>
          <p:nvPr/>
        </p:nvSpPr>
        <p:spPr>
          <a:xfrm>
            <a:off x="2805528" y="1960599"/>
            <a:ext cx="1932885" cy="2197169"/>
          </a:xfrm>
          <a:prstGeom prst="rect">
            <a:avLst/>
          </a:prstGeom>
          <a:solidFill>
            <a:srgbClr val="F4DCCC"/>
          </a:solidFill>
          <a:ln w="127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215" y="3559027"/>
            <a:ext cx="2493480" cy="749873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5735" y="3581000"/>
            <a:ext cx="1621677" cy="755970"/>
          </a:xfrm>
          <a:prstGeom prst="rect">
            <a:avLst/>
          </a:prstGeom>
        </p:spPr>
      </p:pic>
      <p:sp>
        <p:nvSpPr>
          <p:cNvPr id="46" name="Rectangle 45"/>
          <p:cNvSpPr/>
          <p:nvPr/>
        </p:nvSpPr>
        <p:spPr>
          <a:xfrm>
            <a:off x="5926394" y="1964340"/>
            <a:ext cx="3154193" cy="2197169"/>
          </a:xfrm>
          <a:prstGeom prst="rect">
            <a:avLst/>
          </a:prstGeom>
          <a:solidFill>
            <a:srgbClr val="FFFFC8"/>
          </a:solidFill>
          <a:ln w="127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2969" y="3592364"/>
            <a:ext cx="3103133" cy="755970"/>
          </a:xfrm>
          <a:prstGeom prst="rect">
            <a:avLst/>
          </a:prstGeom>
        </p:spPr>
      </p:pic>
      <p:sp>
        <p:nvSpPr>
          <p:cNvPr id="52" name="Rectangle 51"/>
          <p:cNvSpPr/>
          <p:nvPr/>
        </p:nvSpPr>
        <p:spPr>
          <a:xfrm>
            <a:off x="9370920" y="1957028"/>
            <a:ext cx="1041874" cy="2197169"/>
          </a:xfrm>
          <a:prstGeom prst="rect">
            <a:avLst/>
          </a:prstGeom>
          <a:solidFill>
            <a:srgbClr val="66CCFF">
              <a:alpha val="25098"/>
            </a:srgbClr>
          </a:solidFill>
          <a:ln w="127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93778" y="3677246"/>
            <a:ext cx="1188823" cy="542591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692412" y="2818723"/>
            <a:ext cx="1745991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latin typeface="Century Gothic" panose="020B0502020202020204" pitchFamily="34" charset="0"/>
              </a:rPr>
              <a:t>CH</a:t>
            </a:r>
            <a:r>
              <a:rPr lang="en-US" sz="2300" baseline="-25000" dirty="0" smtClean="0">
                <a:latin typeface="Century Gothic" panose="020B0502020202020204" pitchFamily="34" charset="0"/>
              </a:rPr>
              <a:t>3</a:t>
            </a:r>
            <a:r>
              <a:rPr lang="en-US" sz="2300" dirty="0" smtClean="0">
                <a:latin typeface="Century Gothic" panose="020B0502020202020204" pitchFamily="34" charset="0"/>
              </a:rPr>
              <a:t>CH</a:t>
            </a:r>
            <a:r>
              <a:rPr lang="en-US" sz="2300" baseline="-25000" dirty="0" smtClean="0">
                <a:latin typeface="Century Gothic" panose="020B0502020202020204" pitchFamily="34" charset="0"/>
              </a:rPr>
              <a:t>2</a:t>
            </a:r>
            <a:r>
              <a:rPr lang="en-US" sz="2300" dirty="0" smtClean="0">
                <a:latin typeface="Century Gothic" panose="020B0502020202020204" pitchFamily="34" charset="0"/>
              </a:rPr>
              <a:t>OH</a:t>
            </a:r>
            <a:endParaRPr lang="en-US" sz="23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2804962" y="2044606"/>
            <a:ext cx="1957707" cy="1220393"/>
            <a:chOff x="1580672" y="4222889"/>
            <a:chExt cx="1957707" cy="1220393"/>
          </a:xfrm>
        </p:grpSpPr>
        <p:sp>
          <p:nvSpPr>
            <p:cNvPr id="10" name="Rectangle 9"/>
            <p:cNvSpPr/>
            <p:nvPr/>
          </p:nvSpPr>
          <p:spPr>
            <a:xfrm>
              <a:off x="2802280" y="4614669"/>
              <a:ext cx="736099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>
                  <a:latin typeface="Century Gothic" panose="020B0502020202020204" pitchFamily="34" charset="0"/>
                </a:rPr>
                <a:t>3</a:t>
              </a:r>
              <a:endParaRPr lang="en-US" sz="23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232604" y="4618872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21" name="Straight Connector 20"/>
            <p:cNvCxnSpPr/>
            <p:nvPr/>
          </p:nvCxnSpPr>
          <p:spPr>
            <a:xfrm flipH="1">
              <a:off x="2623783" y="4837807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8900000" flipH="1">
              <a:off x="2123354" y="505884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49"/>
            <p:cNvSpPr/>
            <p:nvPr/>
          </p:nvSpPr>
          <p:spPr>
            <a:xfrm>
              <a:off x="1580672" y="4997006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HO</a:t>
              </a:r>
              <a:endParaRPr lang="en-US" sz="2300" dirty="0"/>
            </a:p>
          </p:txBody>
        </p:sp>
        <p:cxnSp>
          <p:nvCxnSpPr>
            <p:cNvPr id="51" name="Straight Connector 50"/>
            <p:cNvCxnSpPr/>
            <p:nvPr/>
          </p:nvCxnSpPr>
          <p:spPr>
            <a:xfrm rot="2700000" flipH="1">
              <a:off x="2083986" y="4649985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2700000" flipH="1">
              <a:off x="2128018" y="460077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1769306" y="4222889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912591" y="2216925"/>
            <a:ext cx="4399378" cy="1230754"/>
            <a:chOff x="5793320" y="2216925"/>
            <a:chExt cx="4399378" cy="1230754"/>
          </a:xfrm>
        </p:grpSpPr>
        <p:sp>
          <p:nvSpPr>
            <p:cNvPr id="34" name="Rectangle 33"/>
            <p:cNvSpPr/>
            <p:nvPr/>
          </p:nvSpPr>
          <p:spPr>
            <a:xfrm>
              <a:off x="8924402" y="2603984"/>
              <a:ext cx="126829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+   HOH</a:t>
              </a:r>
              <a:endParaRPr lang="en-US" sz="2300" dirty="0"/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5793320" y="2216925"/>
              <a:ext cx="3167996" cy="1224552"/>
              <a:chOff x="1783307" y="4573349"/>
              <a:chExt cx="3167996" cy="1224552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1783307" y="5351625"/>
                <a:ext cx="1287532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CH</a:t>
                </a:r>
                <a:r>
                  <a:rPr lang="en-US" sz="2300" baseline="-25000" dirty="0" smtClean="0">
                    <a:latin typeface="Century Gothic" panose="020B0502020202020204" pitchFamily="34" charset="0"/>
                  </a:rPr>
                  <a:t>3</a:t>
                </a:r>
                <a:r>
                  <a:rPr lang="en-US" sz="2300" dirty="0" smtClean="0">
                    <a:latin typeface="Century Gothic" panose="020B0502020202020204" pitchFamily="34" charset="0"/>
                  </a:rPr>
                  <a:t>CH</a:t>
                </a:r>
                <a:r>
                  <a:rPr lang="en-US" sz="2300" baseline="-25000" dirty="0" smtClean="0">
                    <a:latin typeface="Century Gothic" panose="020B0502020202020204" pitchFamily="34" charset="0"/>
                  </a:rPr>
                  <a:t>2</a:t>
                </a:r>
                <a:endParaRPr lang="en-US" sz="2300" dirty="0"/>
              </a:p>
            </p:txBody>
          </p:sp>
          <p:grpSp>
            <p:nvGrpSpPr>
              <p:cNvPr id="23" name="Group 22"/>
              <p:cNvGrpSpPr/>
              <p:nvPr/>
            </p:nvGrpSpPr>
            <p:grpSpPr>
              <a:xfrm>
                <a:off x="2993596" y="4573349"/>
                <a:ext cx="1957707" cy="1220393"/>
                <a:chOff x="1580672" y="4222889"/>
                <a:chExt cx="1957707" cy="1220393"/>
              </a:xfrm>
            </p:grpSpPr>
            <p:sp>
              <p:nvSpPr>
                <p:cNvPr id="24" name="Rectangle 23"/>
                <p:cNvSpPr/>
                <p:nvPr/>
              </p:nvSpPr>
              <p:spPr>
                <a:xfrm>
                  <a:off x="2802280" y="4614669"/>
                  <a:ext cx="736099" cy="4462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300" dirty="0">
                      <a:latin typeface="Century Gothic" panose="020B0502020202020204" pitchFamily="34" charset="0"/>
                    </a:rPr>
                    <a:t>CH</a:t>
                  </a:r>
                  <a:r>
                    <a:rPr lang="en-US" sz="2300" baseline="-25000" dirty="0">
                      <a:latin typeface="Century Gothic" panose="020B0502020202020204" pitchFamily="34" charset="0"/>
                    </a:rPr>
                    <a:t>3</a:t>
                  </a:r>
                  <a:endParaRPr lang="en-US" sz="2300" dirty="0"/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2232604" y="4618872"/>
                  <a:ext cx="425116" cy="4462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300" dirty="0" smtClean="0">
                      <a:latin typeface="Century Gothic" panose="020B0502020202020204" pitchFamily="34" charset="0"/>
                    </a:rPr>
                    <a:t>C</a:t>
                  </a:r>
                  <a:endParaRPr lang="en-US" sz="2300" dirty="0"/>
                </a:p>
              </p:txBody>
            </p:sp>
            <p:cxnSp>
              <p:nvCxnSpPr>
                <p:cNvPr id="26" name="Straight Connector 25"/>
                <p:cNvCxnSpPr/>
                <p:nvPr/>
              </p:nvCxnSpPr>
              <p:spPr>
                <a:xfrm flipH="1">
                  <a:off x="2623783" y="4837807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 rot="18900000" flipH="1">
                  <a:off x="2123354" y="5058843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8" name="Rectangle 27"/>
                <p:cNvSpPr/>
                <p:nvPr/>
              </p:nvSpPr>
              <p:spPr>
                <a:xfrm>
                  <a:off x="1580672" y="4997006"/>
                  <a:ext cx="640868" cy="44627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endParaRPr lang="en-US" sz="2300" dirty="0"/>
                </a:p>
              </p:txBody>
            </p:sp>
            <p:cxnSp>
              <p:nvCxnSpPr>
                <p:cNvPr id="29" name="Straight Connector 28"/>
                <p:cNvCxnSpPr/>
                <p:nvPr/>
              </p:nvCxnSpPr>
              <p:spPr>
                <a:xfrm rot="2700000" flipH="1">
                  <a:off x="2083986" y="4649985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rot="2700000" flipH="1">
                  <a:off x="2128018" y="4600774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" name="Rectangle 30"/>
                <p:cNvSpPr/>
                <p:nvPr/>
              </p:nvSpPr>
              <p:spPr>
                <a:xfrm>
                  <a:off x="1769306" y="4222889"/>
                  <a:ext cx="441146" cy="4462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300" dirty="0" smtClean="0">
                      <a:latin typeface="Century Gothic" panose="020B0502020202020204" pitchFamily="34" charset="0"/>
                    </a:rPr>
                    <a:t>O</a:t>
                  </a:r>
                  <a:endParaRPr lang="en-US" sz="2300" dirty="0"/>
                </a:p>
              </p:txBody>
            </p:sp>
          </p:grpSp>
        </p:grpSp>
        <p:sp>
          <p:nvSpPr>
            <p:cNvPr id="6" name="Rectangle 5"/>
            <p:cNvSpPr/>
            <p:nvPr/>
          </p:nvSpPr>
          <p:spPr>
            <a:xfrm>
              <a:off x="7225412" y="3001403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cxnSp>
          <p:nvCxnSpPr>
            <p:cNvPr id="38" name="Straight Connector 37"/>
            <p:cNvCxnSpPr/>
            <p:nvPr/>
          </p:nvCxnSpPr>
          <p:spPr>
            <a:xfrm flipH="1">
              <a:off x="7048439" y="3239558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Rectangle 56"/>
          <p:cNvSpPr/>
          <p:nvPr/>
        </p:nvSpPr>
        <p:spPr>
          <a:xfrm>
            <a:off x="5891027" y="1535636"/>
            <a:ext cx="3193171" cy="401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4903237" y="2951604"/>
            <a:ext cx="8826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3789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5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5" grpId="0"/>
      <p:bldP spid="36" grpId="0"/>
      <p:bldP spid="37" grpId="0"/>
      <p:bldP spid="11" grpId="0"/>
      <p:bldP spid="39" grpId="0"/>
      <p:bldP spid="41" grpId="0"/>
      <p:bldP spid="42" grpId="0" animBg="1"/>
      <p:bldP spid="42" grpId="1" animBg="1"/>
      <p:bldP spid="43" grpId="0" animBg="1"/>
      <p:bldP spid="43" grpId="1" animBg="1"/>
      <p:bldP spid="46" grpId="0" animBg="1"/>
      <p:bldP spid="46" grpId="1" animBg="1"/>
      <p:bldP spid="52" grpId="0" animBg="1"/>
      <p:bldP spid="52" grpId="1" animBg="1"/>
      <p:bldP spid="17" grpId="0"/>
      <p:bldP spid="57" grpId="0" animBg="1"/>
      <p:bldP spid="57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687413" y="1108743"/>
            <a:ext cx="8634062" cy="492588"/>
            <a:chOff x="1687413" y="1108743"/>
            <a:chExt cx="8634062" cy="492588"/>
          </a:xfrm>
        </p:grpSpPr>
        <p:sp>
          <p:nvSpPr>
            <p:cNvPr id="2" name="Rectangle 1"/>
            <p:cNvSpPr/>
            <p:nvPr/>
          </p:nvSpPr>
          <p:spPr>
            <a:xfrm>
              <a:off x="3439158" y="1110121"/>
              <a:ext cx="1822935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>
                  <a:latin typeface="Century Gothic" panose="020B0502020202020204" pitchFamily="34" charset="0"/>
                </a:rPr>
                <a:t>CH</a:t>
              </a:r>
              <a:r>
                <a:rPr lang="en-US" sz="2500" baseline="-25000" dirty="0">
                  <a:latin typeface="Century Gothic" panose="020B0502020202020204" pitchFamily="34" charset="0"/>
                </a:rPr>
                <a:t>3</a:t>
              </a:r>
              <a:r>
                <a:rPr lang="en-US" sz="2500" dirty="0">
                  <a:latin typeface="Century Gothic" panose="020B0502020202020204" pitchFamily="34" charset="0"/>
                </a:rPr>
                <a:t>COOH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960819" y="1124277"/>
              <a:ext cx="378630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+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1687413" y="1108743"/>
              <a:ext cx="1140056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NaOH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>
              <a:off x="5464521" y="1362804"/>
              <a:ext cx="88265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Rectangle 63"/>
            <p:cNvSpPr/>
            <p:nvPr/>
          </p:nvSpPr>
          <p:spPr>
            <a:xfrm>
              <a:off x="6638216" y="1124277"/>
              <a:ext cx="2060179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CH</a:t>
              </a:r>
              <a:r>
                <a:rPr lang="en-US" sz="2500" baseline="-25000" dirty="0" smtClean="0">
                  <a:latin typeface="Century Gothic" panose="020B0502020202020204" pitchFamily="34" charset="0"/>
                </a:rPr>
                <a:t>3</a:t>
              </a:r>
              <a:r>
                <a:rPr lang="en-US" sz="2500" dirty="0" smtClean="0">
                  <a:latin typeface="Century Gothic" panose="020B0502020202020204" pitchFamily="34" charset="0"/>
                </a:rPr>
                <a:t>COONa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8989440" y="1124277"/>
              <a:ext cx="378630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+</a:t>
              </a:r>
              <a:endParaRPr lang="en-US" sz="2500" dirty="0">
                <a:latin typeface="Century Gothic" panose="020B050202020202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9519652" y="1108743"/>
              <a:ext cx="801823" cy="4770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7200">
                <a:defRPr/>
              </a:pPr>
              <a:r>
                <a:rPr lang="en-US" sz="2500" dirty="0" smtClean="0">
                  <a:latin typeface="Century Gothic" panose="020B0502020202020204" pitchFamily="34" charset="0"/>
                </a:rPr>
                <a:t>H</a:t>
              </a:r>
              <a:r>
                <a:rPr lang="en-US" sz="2500" baseline="-25000" dirty="0" smtClean="0">
                  <a:latin typeface="Century Gothic" panose="020B0502020202020204" pitchFamily="34" charset="0"/>
                </a:rPr>
                <a:t>2</a:t>
              </a:r>
              <a:r>
                <a:rPr lang="en-US" sz="2500" dirty="0">
                  <a:latin typeface="Century Gothic" panose="020B0502020202020204" pitchFamily="34" charset="0"/>
                </a:rPr>
                <a:t>O</a:t>
              </a:r>
              <a:endParaRPr lang="en-US" sz="2500" baseline="-250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6399721" y="1670147"/>
            <a:ext cx="2587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dirty="0" smtClean="0"/>
              <a:t>ნატრიუმის </a:t>
            </a:r>
            <a:r>
              <a:rPr lang="ka-GE" sz="2000" dirty="0" err="1" smtClean="0"/>
              <a:t>აცეტატი</a:t>
            </a:r>
            <a:endParaRPr lang="en-US" sz="2000" dirty="0"/>
          </a:p>
        </p:txBody>
      </p:sp>
      <p:sp>
        <p:nvSpPr>
          <p:cNvPr id="40" name="Rectangle 39"/>
          <p:cNvSpPr/>
          <p:nvPr/>
        </p:nvSpPr>
        <p:spPr>
          <a:xfrm>
            <a:off x="2145780" y="2952073"/>
            <a:ext cx="955211" cy="446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616337" y="2952073"/>
            <a:ext cx="1063112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latin typeface="Century Gothic" panose="020B0502020202020204" pitchFamily="34" charset="0"/>
              </a:rPr>
              <a:t>NaOH</a:t>
            </a:r>
            <a:endParaRPr lang="en-US" sz="2300" dirty="0"/>
          </a:p>
        </p:txBody>
      </p:sp>
      <p:sp>
        <p:nvSpPr>
          <p:cNvPr id="42" name="TextBox 41"/>
          <p:cNvSpPr txBox="1"/>
          <p:nvPr/>
        </p:nvSpPr>
        <p:spPr>
          <a:xfrm>
            <a:off x="6881638" y="3755152"/>
            <a:ext cx="24436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200" b="1" dirty="0" smtClean="0">
                <a:solidFill>
                  <a:schemeClr val="accent1">
                    <a:lumMod val="75000"/>
                  </a:schemeClr>
                </a:solidFill>
                <a:latin typeface="BPG Nateli Mtavruli" panose="02000503000000020002" pitchFamily="2" charset="0"/>
              </a:rPr>
              <a:t>მარილი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063301" y="4282007"/>
            <a:ext cx="1962397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Me ― O ― R</a:t>
            </a:r>
            <a:r>
              <a:rPr lang="en-US" sz="2300" baseline="30000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1</a:t>
            </a:r>
            <a:endParaRPr lang="en-US" sz="2300" baseline="30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548754" y="2954078"/>
            <a:ext cx="444352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>
                <a:latin typeface="Century Gothic" panose="020B0502020202020204" pitchFamily="34" charset="0"/>
              </a:rPr>
              <a:t>+ </a:t>
            </a:r>
            <a:endParaRPr lang="en-US" sz="2300" dirty="0"/>
          </a:p>
        </p:txBody>
      </p:sp>
      <p:grpSp>
        <p:nvGrpSpPr>
          <p:cNvPr id="46" name="Group 45"/>
          <p:cNvGrpSpPr/>
          <p:nvPr/>
        </p:nvGrpSpPr>
        <p:grpSpPr>
          <a:xfrm>
            <a:off x="2804962" y="2177956"/>
            <a:ext cx="1957707" cy="1220393"/>
            <a:chOff x="1580672" y="4222889"/>
            <a:chExt cx="1957707" cy="1220393"/>
          </a:xfrm>
        </p:grpSpPr>
        <p:sp>
          <p:nvSpPr>
            <p:cNvPr id="47" name="Rectangle 46"/>
            <p:cNvSpPr/>
            <p:nvPr/>
          </p:nvSpPr>
          <p:spPr>
            <a:xfrm>
              <a:off x="2802280" y="4614669"/>
              <a:ext cx="736099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>
                  <a:latin typeface="Century Gothic" panose="020B0502020202020204" pitchFamily="34" charset="0"/>
                </a:rPr>
                <a:t>3</a:t>
              </a:r>
              <a:endParaRPr lang="en-US" sz="23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232604" y="4618872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49" name="Straight Connector 48"/>
            <p:cNvCxnSpPr/>
            <p:nvPr/>
          </p:nvCxnSpPr>
          <p:spPr>
            <a:xfrm flipH="1">
              <a:off x="2623783" y="4837807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8900000" flipH="1">
              <a:off x="2123354" y="505884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1580672" y="4997006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HO</a:t>
              </a:r>
              <a:endParaRPr lang="en-US" sz="2300" dirty="0"/>
            </a:p>
          </p:txBody>
        </p:sp>
        <p:cxnSp>
          <p:nvCxnSpPr>
            <p:cNvPr id="52" name="Straight Connector 51"/>
            <p:cNvCxnSpPr/>
            <p:nvPr/>
          </p:nvCxnSpPr>
          <p:spPr>
            <a:xfrm rot="2700000" flipH="1">
              <a:off x="2083986" y="4649985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2700000" flipH="1">
              <a:off x="2128018" y="460077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1769306" y="4222889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6469595" y="2350275"/>
            <a:ext cx="3723103" cy="1230754"/>
            <a:chOff x="6469595" y="2216925"/>
            <a:chExt cx="3723103" cy="1230754"/>
          </a:xfrm>
        </p:grpSpPr>
        <p:sp>
          <p:nvSpPr>
            <p:cNvPr id="57" name="Rectangle 56"/>
            <p:cNvSpPr/>
            <p:nvPr/>
          </p:nvSpPr>
          <p:spPr>
            <a:xfrm>
              <a:off x="8924402" y="2603984"/>
              <a:ext cx="126829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+   HOH</a:t>
              </a:r>
              <a:endParaRPr lang="en-US" sz="2300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6469595" y="2216925"/>
              <a:ext cx="2491721" cy="1224552"/>
              <a:chOff x="2459582" y="4573349"/>
              <a:chExt cx="2491721" cy="1224552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459582" y="5351625"/>
                <a:ext cx="604653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Na</a:t>
                </a:r>
                <a:endParaRPr lang="en-US" sz="2300" dirty="0"/>
              </a:p>
            </p:txBody>
          </p:sp>
          <p:grpSp>
            <p:nvGrpSpPr>
              <p:cNvPr id="68" name="Group 67"/>
              <p:cNvGrpSpPr/>
              <p:nvPr/>
            </p:nvGrpSpPr>
            <p:grpSpPr>
              <a:xfrm>
                <a:off x="2993596" y="4573349"/>
                <a:ext cx="1957707" cy="1220393"/>
                <a:chOff x="1580672" y="4222889"/>
                <a:chExt cx="1957707" cy="1220393"/>
              </a:xfrm>
            </p:grpSpPr>
            <p:sp>
              <p:nvSpPr>
                <p:cNvPr id="69" name="Rectangle 68"/>
                <p:cNvSpPr/>
                <p:nvPr/>
              </p:nvSpPr>
              <p:spPr>
                <a:xfrm>
                  <a:off x="2802280" y="4614669"/>
                  <a:ext cx="736099" cy="4462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300" dirty="0">
                      <a:latin typeface="Century Gothic" panose="020B0502020202020204" pitchFamily="34" charset="0"/>
                    </a:rPr>
                    <a:t>CH</a:t>
                  </a:r>
                  <a:r>
                    <a:rPr lang="en-US" sz="2300" baseline="-25000" dirty="0">
                      <a:latin typeface="Century Gothic" panose="020B0502020202020204" pitchFamily="34" charset="0"/>
                    </a:rPr>
                    <a:t>3</a:t>
                  </a:r>
                  <a:endParaRPr lang="en-US" sz="2300" dirty="0"/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2232604" y="4618872"/>
                  <a:ext cx="425116" cy="4462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300" dirty="0" smtClean="0">
                      <a:latin typeface="Century Gothic" panose="020B0502020202020204" pitchFamily="34" charset="0"/>
                    </a:rPr>
                    <a:t>C</a:t>
                  </a:r>
                  <a:endParaRPr lang="en-US" sz="2300" dirty="0"/>
                </a:p>
              </p:txBody>
            </p:sp>
            <p:cxnSp>
              <p:nvCxnSpPr>
                <p:cNvPr id="71" name="Straight Connector 70"/>
                <p:cNvCxnSpPr/>
                <p:nvPr/>
              </p:nvCxnSpPr>
              <p:spPr>
                <a:xfrm flipH="1">
                  <a:off x="2623783" y="4837807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 rot="18900000" flipH="1">
                  <a:off x="2123354" y="5058843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" name="Rectangle 72"/>
                <p:cNvSpPr/>
                <p:nvPr/>
              </p:nvSpPr>
              <p:spPr>
                <a:xfrm>
                  <a:off x="1580672" y="4997006"/>
                  <a:ext cx="640868" cy="44627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endParaRPr lang="en-US" sz="2300" dirty="0"/>
                </a:p>
              </p:txBody>
            </p:sp>
            <p:cxnSp>
              <p:nvCxnSpPr>
                <p:cNvPr id="74" name="Straight Connector 73"/>
                <p:cNvCxnSpPr/>
                <p:nvPr/>
              </p:nvCxnSpPr>
              <p:spPr>
                <a:xfrm rot="2700000" flipH="1">
                  <a:off x="2083986" y="4649985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 rot="2700000" flipH="1">
                  <a:off x="2128018" y="4600774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" name="Rectangle 76"/>
                <p:cNvSpPr/>
                <p:nvPr/>
              </p:nvSpPr>
              <p:spPr>
                <a:xfrm>
                  <a:off x="1769306" y="4222889"/>
                  <a:ext cx="441146" cy="4462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300" dirty="0" smtClean="0">
                      <a:latin typeface="Century Gothic" panose="020B0502020202020204" pitchFamily="34" charset="0"/>
                    </a:rPr>
                    <a:t>O</a:t>
                  </a:r>
                  <a:endParaRPr lang="en-US" sz="2300" dirty="0"/>
                </a:p>
              </p:txBody>
            </p:sp>
          </p:grpSp>
        </p:grpSp>
        <p:sp>
          <p:nvSpPr>
            <p:cNvPr id="59" name="Rectangle 58"/>
            <p:cNvSpPr/>
            <p:nvPr/>
          </p:nvSpPr>
          <p:spPr>
            <a:xfrm>
              <a:off x="7225412" y="3001403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cxnSp>
          <p:nvCxnSpPr>
            <p:cNvPr id="60" name="Straight Connector 59"/>
            <p:cNvCxnSpPr/>
            <p:nvPr/>
          </p:nvCxnSpPr>
          <p:spPr>
            <a:xfrm flipH="1">
              <a:off x="7048439" y="3239558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09" y="97061"/>
            <a:ext cx="11638273" cy="749873"/>
          </a:xfrm>
          <a:prstGeom prst="rect">
            <a:avLst/>
          </a:prstGeom>
        </p:spPr>
      </p:pic>
      <p:cxnSp>
        <p:nvCxnSpPr>
          <p:cNvPr id="43" name="Straight Arrow Connector 42"/>
          <p:cNvCxnSpPr/>
          <p:nvPr/>
        </p:nvCxnSpPr>
        <p:spPr>
          <a:xfrm>
            <a:off x="4984698" y="2976763"/>
            <a:ext cx="8826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3942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0" grpId="0" animBg="1"/>
      <p:bldP spid="41" grpId="0"/>
      <p:bldP spid="42" grpId="0"/>
      <p:bldP spid="44" grpId="0"/>
      <p:bldP spid="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2145780" y="2024424"/>
            <a:ext cx="955211" cy="446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616337" y="2024424"/>
            <a:ext cx="1063112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latin typeface="Century Gothic" panose="020B0502020202020204" pitchFamily="34" charset="0"/>
              </a:rPr>
              <a:t>NaOH</a:t>
            </a:r>
            <a:endParaRPr lang="en-US" sz="2300" dirty="0"/>
          </a:p>
        </p:txBody>
      </p:sp>
      <p:sp>
        <p:nvSpPr>
          <p:cNvPr id="45" name="Rectangle 44"/>
          <p:cNvSpPr/>
          <p:nvPr/>
        </p:nvSpPr>
        <p:spPr>
          <a:xfrm>
            <a:off x="2548754" y="2026429"/>
            <a:ext cx="444352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>
                <a:latin typeface="Century Gothic" panose="020B0502020202020204" pitchFamily="34" charset="0"/>
              </a:rPr>
              <a:t>+ </a:t>
            </a:r>
            <a:endParaRPr lang="en-US" sz="2300" dirty="0"/>
          </a:p>
        </p:txBody>
      </p:sp>
      <p:grpSp>
        <p:nvGrpSpPr>
          <p:cNvPr id="46" name="Group 45"/>
          <p:cNvGrpSpPr/>
          <p:nvPr/>
        </p:nvGrpSpPr>
        <p:grpSpPr>
          <a:xfrm>
            <a:off x="2804962" y="1250307"/>
            <a:ext cx="1957707" cy="1220393"/>
            <a:chOff x="1580672" y="4222889"/>
            <a:chExt cx="1957707" cy="1220393"/>
          </a:xfrm>
        </p:grpSpPr>
        <p:sp>
          <p:nvSpPr>
            <p:cNvPr id="47" name="Rectangle 46"/>
            <p:cNvSpPr/>
            <p:nvPr/>
          </p:nvSpPr>
          <p:spPr>
            <a:xfrm>
              <a:off x="2802280" y="4614669"/>
              <a:ext cx="736099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>
                  <a:latin typeface="Century Gothic" panose="020B0502020202020204" pitchFamily="34" charset="0"/>
                </a:rPr>
                <a:t>3</a:t>
              </a:r>
              <a:endParaRPr lang="en-US" sz="23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232604" y="4618872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49" name="Straight Connector 48"/>
            <p:cNvCxnSpPr/>
            <p:nvPr/>
          </p:nvCxnSpPr>
          <p:spPr>
            <a:xfrm flipH="1">
              <a:off x="2623783" y="4837807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8900000" flipH="1">
              <a:off x="2123354" y="505884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1580672" y="4997006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HO</a:t>
              </a:r>
              <a:endParaRPr lang="en-US" sz="2300" dirty="0"/>
            </a:p>
          </p:txBody>
        </p:sp>
        <p:cxnSp>
          <p:nvCxnSpPr>
            <p:cNvPr id="52" name="Straight Connector 51"/>
            <p:cNvCxnSpPr/>
            <p:nvPr/>
          </p:nvCxnSpPr>
          <p:spPr>
            <a:xfrm rot="2700000" flipH="1">
              <a:off x="2083986" y="4649985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2700000" flipH="1">
              <a:off x="2128018" y="460077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/>
            <p:cNvSpPr/>
            <p:nvPr/>
          </p:nvSpPr>
          <p:spPr>
            <a:xfrm>
              <a:off x="1769306" y="4222889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8224418" y="1412083"/>
            <a:ext cx="2491721" cy="1230754"/>
            <a:chOff x="6469595" y="2216925"/>
            <a:chExt cx="2491721" cy="1230754"/>
          </a:xfrm>
        </p:grpSpPr>
        <p:grpSp>
          <p:nvGrpSpPr>
            <p:cNvPr id="58" name="Group 57"/>
            <p:cNvGrpSpPr/>
            <p:nvPr/>
          </p:nvGrpSpPr>
          <p:grpSpPr>
            <a:xfrm>
              <a:off x="6469595" y="2216925"/>
              <a:ext cx="2491721" cy="1224552"/>
              <a:chOff x="2459582" y="4573349"/>
              <a:chExt cx="2491721" cy="1224552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459582" y="5351625"/>
                <a:ext cx="604653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Na</a:t>
                </a:r>
                <a:endParaRPr lang="en-US" sz="2300" dirty="0"/>
              </a:p>
            </p:txBody>
          </p:sp>
          <p:grpSp>
            <p:nvGrpSpPr>
              <p:cNvPr id="68" name="Group 67"/>
              <p:cNvGrpSpPr/>
              <p:nvPr/>
            </p:nvGrpSpPr>
            <p:grpSpPr>
              <a:xfrm>
                <a:off x="2993596" y="4573349"/>
                <a:ext cx="1957707" cy="1220393"/>
                <a:chOff x="1580672" y="4222889"/>
                <a:chExt cx="1957707" cy="1220393"/>
              </a:xfrm>
            </p:grpSpPr>
            <p:sp>
              <p:nvSpPr>
                <p:cNvPr id="69" name="Rectangle 68"/>
                <p:cNvSpPr/>
                <p:nvPr/>
              </p:nvSpPr>
              <p:spPr>
                <a:xfrm>
                  <a:off x="2802280" y="4614669"/>
                  <a:ext cx="736099" cy="4462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300" dirty="0">
                      <a:latin typeface="Century Gothic" panose="020B0502020202020204" pitchFamily="34" charset="0"/>
                    </a:rPr>
                    <a:t>CH</a:t>
                  </a:r>
                  <a:r>
                    <a:rPr lang="en-US" sz="2300" baseline="-25000" dirty="0">
                      <a:latin typeface="Century Gothic" panose="020B0502020202020204" pitchFamily="34" charset="0"/>
                    </a:rPr>
                    <a:t>3</a:t>
                  </a:r>
                  <a:endParaRPr lang="en-US" sz="2300" dirty="0"/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2232604" y="4618872"/>
                  <a:ext cx="425116" cy="4462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300" dirty="0" smtClean="0">
                      <a:latin typeface="Century Gothic" panose="020B0502020202020204" pitchFamily="34" charset="0"/>
                    </a:rPr>
                    <a:t>C</a:t>
                  </a:r>
                  <a:endParaRPr lang="en-US" sz="2300" dirty="0"/>
                </a:p>
              </p:txBody>
            </p:sp>
            <p:cxnSp>
              <p:nvCxnSpPr>
                <p:cNvPr id="71" name="Straight Connector 70"/>
                <p:cNvCxnSpPr/>
                <p:nvPr/>
              </p:nvCxnSpPr>
              <p:spPr>
                <a:xfrm flipH="1">
                  <a:off x="2623783" y="4837807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Straight Connector 71"/>
                <p:cNvCxnSpPr/>
                <p:nvPr/>
              </p:nvCxnSpPr>
              <p:spPr>
                <a:xfrm rot="18900000" flipH="1">
                  <a:off x="2123354" y="5058843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3" name="Rectangle 72"/>
                <p:cNvSpPr/>
                <p:nvPr/>
              </p:nvSpPr>
              <p:spPr>
                <a:xfrm>
                  <a:off x="1580672" y="4997006"/>
                  <a:ext cx="640868" cy="44627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endParaRPr lang="en-US" sz="2300" dirty="0"/>
                </a:p>
              </p:txBody>
            </p:sp>
            <p:cxnSp>
              <p:nvCxnSpPr>
                <p:cNvPr id="74" name="Straight Connector 73"/>
                <p:cNvCxnSpPr/>
                <p:nvPr/>
              </p:nvCxnSpPr>
              <p:spPr>
                <a:xfrm rot="2700000" flipH="1">
                  <a:off x="2083986" y="4649985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 rot="2700000" flipH="1">
                  <a:off x="2128018" y="4600774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7" name="Rectangle 76"/>
                <p:cNvSpPr/>
                <p:nvPr/>
              </p:nvSpPr>
              <p:spPr>
                <a:xfrm>
                  <a:off x="1769306" y="4222889"/>
                  <a:ext cx="441146" cy="4462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300" dirty="0" smtClean="0">
                      <a:latin typeface="Century Gothic" panose="020B0502020202020204" pitchFamily="34" charset="0"/>
                    </a:rPr>
                    <a:t>O</a:t>
                  </a:r>
                  <a:endParaRPr lang="en-US" sz="2300" dirty="0"/>
                </a:p>
              </p:txBody>
            </p:sp>
          </p:grpSp>
        </p:grpSp>
        <p:sp>
          <p:nvSpPr>
            <p:cNvPr id="59" name="Rectangle 58"/>
            <p:cNvSpPr/>
            <p:nvPr/>
          </p:nvSpPr>
          <p:spPr>
            <a:xfrm>
              <a:off x="7225412" y="3001403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cxnSp>
          <p:nvCxnSpPr>
            <p:cNvPr id="60" name="Straight Connector 59"/>
            <p:cNvCxnSpPr/>
            <p:nvPr/>
          </p:nvCxnSpPr>
          <p:spPr>
            <a:xfrm flipH="1">
              <a:off x="7048439" y="3239558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Arrow Connector 42"/>
          <p:cNvCxnSpPr/>
          <p:nvPr/>
        </p:nvCxnSpPr>
        <p:spPr>
          <a:xfrm>
            <a:off x="4984698" y="2049114"/>
            <a:ext cx="8826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nip Diagonal Corner Rectangle 5"/>
          <p:cNvSpPr/>
          <p:nvPr/>
        </p:nvSpPr>
        <p:spPr>
          <a:xfrm>
            <a:off x="278297" y="88520"/>
            <a:ext cx="11608904" cy="653602"/>
          </a:xfrm>
          <a:prstGeom prst="snip2Diag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183" y="116127"/>
            <a:ext cx="10784142" cy="738713"/>
          </a:xfrm>
          <a:prstGeom prst="rect">
            <a:avLst/>
          </a:prstGeom>
        </p:spPr>
      </p:pic>
      <p:sp>
        <p:nvSpPr>
          <p:cNvPr id="76" name="Rectangle 75"/>
          <p:cNvSpPr/>
          <p:nvPr/>
        </p:nvSpPr>
        <p:spPr>
          <a:xfrm>
            <a:off x="2198357" y="4764127"/>
            <a:ext cx="1291506" cy="4462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2526816" y="4766132"/>
            <a:ext cx="444352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>
                <a:latin typeface="Century Gothic" panose="020B0502020202020204" pitchFamily="34" charset="0"/>
              </a:rPr>
              <a:t>+ </a:t>
            </a:r>
            <a:endParaRPr lang="en-US" sz="2300" dirty="0"/>
          </a:p>
        </p:txBody>
      </p:sp>
      <p:sp>
        <p:nvSpPr>
          <p:cNvPr id="82" name="Rectangle 81"/>
          <p:cNvSpPr/>
          <p:nvPr/>
        </p:nvSpPr>
        <p:spPr>
          <a:xfrm>
            <a:off x="1201291" y="5382540"/>
            <a:ext cx="944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სპირტი</a:t>
            </a:r>
            <a:endParaRPr lang="en-US" dirty="0"/>
          </a:p>
        </p:txBody>
      </p:sp>
      <p:sp>
        <p:nvSpPr>
          <p:cNvPr id="83" name="Rectangle 82"/>
          <p:cNvSpPr/>
          <p:nvPr/>
        </p:nvSpPr>
        <p:spPr>
          <a:xfrm>
            <a:off x="3270014" y="3238426"/>
            <a:ext cx="1237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ძმარმჟავა</a:t>
            </a:r>
            <a:endParaRPr lang="en-US" dirty="0"/>
          </a:p>
        </p:txBody>
      </p:sp>
      <p:sp>
        <p:nvSpPr>
          <p:cNvPr id="92" name="Rectangle 91"/>
          <p:cNvSpPr/>
          <p:nvPr/>
        </p:nvSpPr>
        <p:spPr>
          <a:xfrm>
            <a:off x="765724" y="4764127"/>
            <a:ext cx="1745991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latin typeface="Century Gothic" panose="020B0502020202020204" pitchFamily="34" charset="0"/>
              </a:rPr>
              <a:t>CH</a:t>
            </a:r>
            <a:r>
              <a:rPr lang="en-US" sz="2300" baseline="-25000" dirty="0" smtClean="0">
                <a:latin typeface="Century Gothic" panose="020B0502020202020204" pitchFamily="34" charset="0"/>
              </a:rPr>
              <a:t>3</a:t>
            </a:r>
            <a:r>
              <a:rPr lang="en-US" sz="2300" dirty="0" smtClean="0">
                <a:latin typeface="Century Gothic" panose="020B0502020202020204" pitchFamily="34" charset="0"/>
              </a:rPr>
              <a:t>CH</a:t>
            </a:r>
            <a:r>
              <a:rPr lang="en-US" sz="2300" baseline="-25000" dirty="0" smtClean="0">
                <a:latin typeface="Century Gothic" panose="020B0502020202020204" pitchFamily="34" charset="0"/>
              </a:rPr>
              <a:t>2</a:t>
            </a:r>
            <a:r>
              <a:rPr lang="en-US" sz="2300" dirty="0" smtClean="0">
                <a:latin typeface="Century Gothic" panose="020B0502020202020204" pitchFamily="34" charset="0"/>
              </a:rPr>
              <a:t>OH</a:t>
            </a:r>
            <a:endParaRPr lang="en-US" sz="2300" dirty="0"/>
          </a:p>
        </p:txBody>
      </p:sp>
      <p:grpSp>
        <p:nvGrpSpPr>
          <p:cNvPr id="102" name="Group 101"/>
          <p:cNvGrpSpPr/>
          <p:nvPr/>
        </p:nvGrpSpPr>
        <p:grpSpPr>
          <a:xfrm>
            <a:off x="7608377" y="4151786"/>
            <a:ext cx="3167996" cy="1230754"/>
            <a:chOff x="5793320" y="2216925"/>
            <a:chExt cx="3167996" cy="1230754"/>
          </a:xfrm>
        </p:grpSpPr>
        <p:grpSp>
          <p:nvGrpSpPr>
            <p:cNvPr id="104" name="Group 103"/>
            <p:cNvGrpSpPr/>
            <p:nvPr/>
          </p:nvGrpSpPr>
          <p:grpSpPr>
            <a:xfrm>
              <a:off x="5793320" y="2216925"/>
              <a:ext cx="3167996" cy="1224552"/>
              <a:chOff x="1783307" y="4573349"/>
              <a:chExt cx="3167996" cy="1224552"/>
            </a:xfrm>
          </p:grpSpPr>
          <p:sp>
            <p:nvSpPr>
              <p:cNvPr id="107" name="Rectangle 106"/>
              <p:cNvSpPr/>
              <p:nvPr/>
            </p:nvSpPr>
            <p:spPr>
              <a:xfrm>
                <a:off x="1783307" y="5351625"/>
                <a:ext cx="1287532" cy="4462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300" dirty="0" smtClean="0">
                    <a:latin typeface="Century Gothic" panose="020B0502020202020204" pitchFamily="34" charset="0"/>
                  </a:rPr>
                  <a:t>CH</a:t>
                </a:r>
                <a:r>
                  <a:rPr lang="en-US" sz="2300" baseline="-25000" dirty="0" smtClean="0">
                    <a:latin typeface="Century Gothic" panose="020B0502020202020204" pitchFamily="34" charset="0"/>
                  </a:rPr>
                  <a:t>3</a:t>
                </a:r>
                <a:r>
                  <a:rPr lang="en-US" sz="2300" dirty="0" smtClean="0">
                    <a:latin typeface="Century Gothic" panose="020B0502020202020204" pitchFamily="34" charset="0"/>
                  </a:rPr>
                  <a:t>CH</a:t>
                </a:r>
                <a:r>
                  <a:rPr lang="en-US" sz="2300" baseline="-25000" dirty="0" smtClean="0">
                    <a:latin typeface="Century Gothic" panose="020B0502020202020204" pitchFamily="34" charset="0"/>
                  </a:rPr>
                  <a:t>2</a:t>
                </a:r>
                <a:endParaRPr lang="en-US" sz="2300" dirty="0"/>
              </a:p>
            </p:txBody>
          </p:sp>
          <p:grpSp>
            <p:nvGrpSpPr>
              <p:cNvPr id="108" name="Group 107"/>
              <p:cNvGrpSpPr/>
              <p:nvPr/>
            </p:nvGrpSpPr>
            <p:grpSpPr>
              <a:xfrm>
                <a:off x="2993596" y="4573349"/>
                <a:ext cx="1957707" cy="1220393"/>
                <a:chOff x="1580672" y="4222889"/>
                <a:chExt cx="1957707" cy="1220393"/>
              </a:xfrm>
            </p:grpSpPr>
            <p:sp>
              <p:nvSpPr>
                <p:cNvPr id="109" name="Rectangle 108"/>
                <p:cNvSpPr/>
                <p:nvPr/>
              </p:nvSpPr>
              <p:spPr>
                <a:xfrm>
                  <a:off x="2802280" y="4614669"/>
                  <a:ext cx="736099" cy="4462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300" dirty="0">
                      <a:latin typeface="Century Gothic" panose="020B0502020202020204" pitchFamily="34" charset="0"/>
                    </a:rPr>
                    <a:t>CH</a:t>
                  </a:r>
                  <a:r>
                    <a:rPr lang="en-US" sz="2300" baseline="-25000" dirty="0">
                      <a:latin typeface="Century Gothic" panose="020B0502020202020204" pitchFamily="34" charset="0"/>
                    </a:rPr>
                    <a:t>3</a:t>
                  </a:r>
                  <a:endParaRPr lang="en-US" sz="2300" dirty="0"/>
                </a:p>
              </p:txBody>
            </p:sp>
            <p:sp>
              <p:nvSpPr>
                <p:cNvPr id="110" name="Rectangle 109"/>
                <p:cNvSpPr/>
                <p:nvPr/>
              </p:nvSpPr>
              <p:spPr>
                <a:xfrm>
                  <a:off x="2232604" y="4618872"/>
                  <a:ext cx="425116" cy="4462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300" dirty="0" smtClean="0">
                      <a:latin typeface="Century Gothic" panose="020B0502020202020204" pitchFamily="34" charset="0"/>
                    </a:rPr>
                    <a:t>C</a:t>
                  </a:r>
                  <a:endParaRPr lang="en-US" sz="2300" dirty="0"/>
                </a:p>
              </p:txBody>
            </p:sp>
            <p:cxnSp>
              <p:nvCxnSpPr>
                <p:cNvPr id="111" name="Straight Connector 110"/>
                <p:cNvCxnSpPr/>
                <p:nvPr/>
              </p:nvCxnSpPr>
              <p:spPr>
                <a:xfrm flipH="1">
                  <a:off x="2623783" y="4837807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/>
                <p:cNvCxnSpPr/>
                <p:nvPr/>
              </p:nvCxnSpPr>
              <p:spPr>
                <a:xfrm rot="18900000" flipH="1">
                  <a:off x="2123354" y="5058843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3" name="Rectangle 112"/>
                <p:cNvSpPr/>
                <p:nvPr/>
              </p:nvSpPr>
              <p:spPr>
                <a:xfrm>
                  <a:off x="1580672" y="4997006"/>
                  <a:ext cx="640868" cy="44627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endParaRPr lang="en-US" sz="2300" dirty="0"/>
                </a:p>
              </p:txBody>
            </p:sp>
            <p:cxnSp>
              <p:nvCxnSpPr>
                <p:cNvPr id="114" name="Straight Connector 113"/>
                <p:cNvCxnSpPr/>
                <p:nvPr/>
              </p:nvCxnSpPr>
              <p:spPr>
                <a:xfrm rot="2700000" flipH="1">
                  <a:off x="2083986" y="4649985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Straight Connector 114"/>
                <p:cNvCxnSpPr/>
                <p:nvPr/>
              </p:nvCxnSpPr>
              <p:spPr>
                <a:xfrm rot="2700000" flipH="1">
                  <a:off x="2128018" y="4600774"/>
                  <a:ext cx="218501" cy="420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6" name="Rectangle 115"/>
                <p:cNvSpPr/>
                <p:nvPr/>
              </p:nvSpPr>
              <p:spPr>
                <a:xfrm>
                  <a:off x="1769306" y="4222889"/>
                  <a:ext cx="441146" cy="44627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300" dirty="0" smtClean="0">
                      <a:latin typeface="Century Gothic" panose="020B0502020202020204" pitchFamily="34" charset="0"/>
                    </a:rPr>
                    <a:t>O</a:t>
                  </a:r>
                  <a:endParaRPr lang="en-US" sz="2300" dirty="0"/>
                </a:p>
              </p:txBody>
            </p:sp>
          </p:grpSp>
        </p:grpSp>
        <p:sp>
          <p:nvSpPr>
            <p:cNvPr id="105" name="Rectangle 104"/>
            <p:cNvSpPr/>
            <p:nvPr/>
          </p:nvSpPr>
          <p:spPr>
            <a:xfrm>
              <a:off x="7225412" y="3001403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  <p:cxnSp>
          <p:nvCxnSpPr>
            <p:cNvPr id="106" name="Straight Connector 105"/>
            <p:cNvCxnSpPr/>
            <p:nvPr/>
          </p:nvCxnSpPr>
          <p:spPr>
            <a:xfrm flipH="1">
              <a:off x="7048439" y="3239558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8" name="Straight Arrow Connector 117"/>
          <p:cNvCxnSpPr/>
          <p:nvPr/>
        </p:nvCxnSpPr>
        <p:spPr>
          <a:xfrm>
            <a:off x="4976549" y="4897008"/>
            <a:ext cx="8826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Rectangle 118"/>
          <p:cNvSpPr/>
          <p:nvPr/>
        </p:nvSpPr>
        <p:spPr>
          <a:xfrm>
            <a:off x="1678896" y="2608719"/>
            <a:ext cx="7008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dirty="0" smtClean="0"/>
              <a:t>ფუძე</a:t>
            </a:r>
            <a:endParaRPr lang="en-US" dirty="0"/>
          </a:p>
        </p:txBody>
      </p:sp>
      <p:grpSp>
        <p:nvGrpSpPr>
          <p:cNvPr id="120" name="Group 119"/>
          <p:cNvGrpSpPr/>
          <p:nvPr/>
        </p:nvGrpSpPr>
        <p:grpSpPr>
          <a:xfrm>
            <a:off x="2811694" y="1250307"/>
            <a:ext cx="1957707" cy="1220393"/>
            <a:chOff x="1580672" y="4222889"/>
            <a:chExt cx="1957707" cy="1220393"/>
          </a:xfrm>
        </p:grpSpPr>
        <p:sp>
          <p:nvSpPr>
            <p:cNvPr id="121" name="Rectangle 120"/>
            <p:cNvSpPr/>
            <p:nvPr/>
          </p:nvSpPr>
          <p:spPr>
            <a:xfrm>
              <a:off x="2802280" y="4614669"/>
              <a:ext cx="736099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>
                  <a:latin typeface="Century Gothic" panose="020B0502020202020204" pitchFamily="34" charset="0"/>
                </a:rPr>
                <a:t>CH</a:t>
              </a:r>
              <a:r>
                <a:rPr lang="en-US" sz="2300" baseline="-25000" dirty="0">
                  <a:latin typeface="Century Gothic" panose="020B0502020202020204" pitchFamily="34" charset="0"/>
                </a:rPr>
                <a:t>3</a:t>
              </a:r>
              <a:endParaRPr lang="en-US" sz="2300" dirty="0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2232604" y="4618872"/>
              <a:ext cx="42511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C</a:t>
              </a:r>
              <a:endParaRPr lang="en-US" sz="2300" dirty="0"/>
            </a:p>
          </p:txBody>
        </p:sp>
        <p:cxnSp>
          <p:nvCxnSpPr>
            <p:cNvPr id="123" name="Straight Connector 122"/>
            <p:cNvCxnSpPr/>
            <p:nvPr/>
          </p:nvCxnSpPr>
          <p:spPr>
            <a:xfrm flipH="1">
              <a:off x="2623783" y="4837807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18900000" flipH="1">
              <a:off x="2123354" y="5058843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Rectangle 124"/>
            <p:cNvSpPr/>
            <p:nvPr/>
          </p:nvSpPr>
          <p:spPr>
            <a:xfrm>
              <a:off x="1580672" y="4997006"/>
              <a:ext cx="640868" cy="4462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HO</a:t>
              </a:r>
              <a:endParaRPr lang="en-US" sz="2300" dirty="0"/>
            </a:p>
          </p:txBody>
        </p:sp>
        <p:cxnSp>
          <p:nvCxnSpPr>
            <p:cNvPr id="126" name="Straight Connector 125"/>
            <p:cNvCxnSpPr/>
            <p:nvPr/>
          </p:nvCxnSpPr>
          <p:spPr>
            <a:xfrm rot="2700000" flipH="1">
              <a:off x="2083986" y="4649985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2700000" flipH="1">
              <a:off x="2128018" y="4600774"/>
              <a:ext cx="218501" cy="420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ectangle 127"/>
            <p:cNvSpPr/>
            <p:nvPr/>
          </p:nvSpPr>
          <p:spPr>
            <a:xfrm>
              <a:off x="1769306" y="4222889"/>
              <a:ext cx="441146" cy="4462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300" dirty="0" smtClean="0">
                  <a:latin typeface="Century Gothic" panose="020B0502020202020204" pitchFamily="34" charset="0"/>
                </a:rPr>
                <a:t>O</a:t>
              </a:r>
              <a:endParaRPr lang="en-US" sz="2300" dirty="0"/>
            </a:p>
          </p:txBody>
        </p:sp>
      </p:grpSp>
      <p:sp>
        <p:nvSpPr>
          <p:cNvPr id="129" name="Rectangle 128"/>
          <p:cNvSpPr/>
          <p:nvPr/>
        </p:nvSpPr>
        <p:spPr>
          <a:xfrm>
            <a:off x="7056969" y="1824977"/>
            <a:ext cx="444352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>
                <a:latin typeface="Century Gothic" panose="020B0502020202020204" pitchFamily="34" charset="0"/>
              </a:rPr>
              <a:t>+ </a:t>
            </a:r>
            <a:endParaRPr lang="en-US" sz="2300" dirty="0"/>
          </a:p>
        </p:txBody>
      </p:sp>
      <p:sp>
        <p:nvSpPr>
          <p:cNvPr id="130" name="Rectangle 129"/>
          <p:cNvSpPr/>
          <p:nvPr/>
        </p:nvSpPr>
        <p:spPr>
          <a:xfrm>
            <a:off x="6195254" y="1836039"/>
            <a:ext cx="845103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latin typeface="Century Gothic" panose="020B0502020202020204" pitchFamily="34" charset="0"/>
              </a:rPr>
              <a:t>HOH</a:t>
            </a:r>
            <a:endParaRPr lang="en-US" sz="2300" dirty="0"/>
          </a:p>
        </p:txBody>
      </p:sp>
      <p:sp>
        <p:nvSpPr>
          <p:cNvPr id="133" name="Rectangle 132"/>
          <p:cNvSpPr/>
          <p:nvPr/>
        </p:nvSpPr>
        <p:spPr>
          <a:xfrm>
            <a:off x="7056969" y="4590623"/>
            <a:ext cx="444352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>
                <a:latin typeface="Century Gothic" panose="020B0502020202020204" pitchFamily="34" charset="0"/>
              </a:rPr>
              <a:t>+ </a:t>
            </a:r>
            <a:endParaRPr lang="en-US" sz="2300" dirty="0"/>
          </a:p>
        </p:txBody>
      </p:sp>
      <p:sp>
        <p:nvSpPr>
          <p:cNvPr id="134" name="Rectangle 133"/>
          <p:cNvSpPr/>
          <p:nvPr/>
        </p:nvSpPr>
        <p:spPr>
          <a:xfrm>
            <a:off x="6195254" y="4590623"/>
            <a:ext cx="845103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300" dirty="0" smtClean="0">
                <a:latin typeface="Century Gothic" panose="020B0502020202020204" pitchFamily="34" charset="0"/>
              </a:rPr>
              <a:t>HOH</a:t>
            </a:r>
            <a:endParaRPr lang="en-US" sz="23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2690" y="2611602"/>
            <a:ext cx="2060627" cy="62184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13957" y="3572210"/>
            <a:ext cx="1457070" cy="62794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8741" y="965791"/>
            <a:ext cx="2444708" cy="5974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9113" y="5697216"/>
            <a:ext cx="2523963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49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3.7037E-6 L 2.70833E-6 0.3990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/>
      <p:bldP spid="45" grpId="0"/>
      <p:bldP spid="6" grpId="0" animBg="1"/>
      <p:bldP spid="76" grpId="0" animBg="1"/>
      <p:bldP spid="81" grpId="0"/>
      <p:bldP spid="82" grpId="0"/>
      <p:bldP spid="83" grpId="0"/>
      <p:bldP spid="92" grpId="0"/>
      <p:bldP spid="119" grpId="1"/>
      <p:bldP spid="129" grpId="0"/>
      <p:bldP spid="130" grpId="0"/>
      <p:bldP spid="133" grpId="0"/>
      <p:bldP spid="134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1505</TotalTime>
  <Words>118</Words>
  <Application>Microsoft Office PowerPoint</Application>
  <PresentationFormat>Widescreen</PresentationFormat>
  <Paragraphs>93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BPG Nateli Mtavruli</vt:lpstr>
      <vt:lpstr>Arial</vt:lpstr>
      <vt:lpstr>Century Gothic</vt:lpstr>
      <vt:lpstr>Wingdings 3</vt:lpstr>
      <vt:lpstr>Sylfaen</vt:lpstr>
      <vt:lpstr>Trebuchet MS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WIN7U</dc:creator>
  <cp:lastModifiedBy>CYBERNETICS</cp:lastModifiedBy>
  <cp:revision>303</cp:revision>
  <dcterms:created xsi:type="dcterms:W3CDTF">2014-12-10T20:18:49Z</dcterms:created>
  <dcterms:modified xsi:type="dcterms:W3CDTF">2020-12-01T07:50:16Z</dcterms:modified>
</cp:coreProperties>
</file>